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444" r:id="rId2"/>
    <p:sldId id="448" r:id="rId3"/>
    <p:sldId id="454" r:id="rId4"/>
    <p:sldId id="479" r:id="rId5"/>
    <p:sldId id="480" r:id="rId6"/>
    <p:sldId id="464" r:id="rId7"/>
    <p:sldId id="483" r:id="rId8"/>
    <p:sldId id="484" r:id="rId9"/>
    <p:sldId id="486" r:id="rId10"/>
    <p:sldId id="474" r:id="rId11"/>
    <p:sldId id="475" r:id="rId12"/>
    <p:sldId id="476" r:id="rId13"/>
    <p:sldId id="482" r:id="rId14"/>
    <p:sldId id="477" r:id="rId15"/>
    <p:sldId id="478" r:id="rId16"/>
    <p:sldId id="481" r:id="rId17"/>
    <p:sldId id="487" r:id="rId18"/>
    <p:sldId id="485" r:id="rId19"/>
    <p:sldId id="488" r:id="rId20"/>
    <p:sldId id="489" r:id="rId21"/>
    <p:sldId id="443" r:id="rId2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C3300"/>
    <a:srgbClr val="DF7603"/>
    <a:srgbClr val="FFFF66"/>
    <a:srgbClr val="0202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33" autoAdjust="0"/>
    <p:restoredTop sz="81146" autoAdjust="0"/>
  </p:normalViewPr>
  <p:slideViewPr>
    <p:cSldViewPr>
      <p:cViewPr varScale="1">
        <p:scale>
          <a:sx n="91" d="100"/>
          <a:sy n="91" d="100"/>
        </p:scale>
        <p:origin x="128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D7CB3D-7E5B-46A0-A128-47AE73DDCE0A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75D621-1623-47FB-8BE6-F6EA987809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1333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CD656A-FBF3-49FD-9CF9-B3047FF49C49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DD3BD-33BC-459C-A93B-8CEAD21325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4129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DD3BD-33BC-459C-A93B-8CEAD21325B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69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DD3BD-33BC-459C-A93B-8CEAD21325B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2902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DD3BD-33BC-459C-A93B-8CEAD21325B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7650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DD3BD-33BC-459C-A93B-8CEAD21325B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8535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DD3BD-33BC-459C-A93B-8CEAD21325B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2438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DD3BD-33BC-459C-A93B-8CEAD21325B3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82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21.09.2004 Калининград, </a:t>
            </a:r>
            <a:r>
              <a:rPr lang="en-US" dirty="0" smtClean="0"/>
              <a:t>M</a:t>
            </a:r>
            <a:r>
              <a:rPr lang="en-US" baseline="-25000" dirty="0" smtClean="0"/>
              <a:t>L</a:t>
            </a:r>
            <a:r>
              <a:rPr lang="en-US" dirty="0" smtClean="0"/>
              <a:t>=5.0, I</a:t>
            </a:r>
            <a:r>
              <a:rPr lang="en-US" baseline="-25000" dirty="0" smtClean="0"/>
              <a:t>0</a:t>
            </a:r>
            <a:r>
              <a:rPr lang="en-US" dirty="0" smtClean="0"/>
              <a:t>=6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DD3BD-33BC-459C-A93B-8CEAD21325B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804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DD3BD-33BC-459C-A93B-8CEAD21325B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694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DD3BD-33BC-459C-A93B-8CEAD21325B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18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DD3BD-33BC-459C-A93B-8CEAD21325B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7966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DD3BD-33BC-459C-A93B-8CEAD21325B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0020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DD3BD-33BC-459C-A93B-8CEAD21325B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1856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DD3BD-33BC-459C-A93B-8CEAD21325B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691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DD3BD-33BC-459C-A93B-8CEAD21325B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479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861DD-CA53-4A39-A718-AB26F5A429AA}" type="datetime1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365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76D5-DDA6-4A58-912F-C80608571859}" type="datetime1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5C02A6-5C6E-4AF9-8E3F-9E773B5B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680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606ED-9320-4EEC-810A-F2B06E48FC3A}" type="datetime1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5C02A6-5C6E-4AF9-8E3F-9E773B5B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9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0036E-2873-4A34-99A0-F2B0C555867B}" type="datetime1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8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FDC5-FF54-40B9-BBA8-4E8302DB182A}" type="datetime1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473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07127-47EF-4D18-B422-1274EE7C2D0C}" type="datetime1">
              <a:rPr lang="ru-RU" smtClean="0"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5C02A6-5C6E-4AF9-8E3F-9E773B5B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741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953-F90F-4771-83F5-BCDCDEEFD45D}" type="datetime1">
              <a:rPr lang="ru-RU" smtClean="0"/>
              <a:t>08.10.2018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5C02A6-5C6E-4AF9-8E3F-9E773B5B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213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14F5-CE85-4833-BE69-33606BE44960}" type="datetime1">
              <a:rPr lang="ru-RU" smtClean="0"/>
              <a:t>08.10.2018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5C02A6-5C6E-4AF9-8E3F-9E773B5B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716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0C08F-0F10-4744-8018-E7624F90D219}" type="datetime1">
              <a:rPr lang="ru-RU" smtClean="0"/>
              <a:t>08.10.2018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5C02A6-5C6E-4AF9-8E3F-9E773B5B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82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5E247-71FE-4B8F-BE4A-C9A4D059DED8}" type="datetime1">
              <a:rPr lang="ru-RU" smtClean="0"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5C02A6-5C6E-4AF9-8E3F-9E773B5B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970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1AC7F-A204-439D-8BAD-C8C80D141DE5}" type="datetime1">
              <a:rPr lang="ru-RU" smtClean="0"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5C02A6-5C6E-4AF9-8E3F-9E773B5B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197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83255-9517-4DCD-9A9A-6A40788578F6}" type="datetime1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412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5405" y="2564904"/>
            <a:ext cx="8554340" cy="2001027"/>
          </a:xfr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Сейсмический мониторинг </a:t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территории Уральского региона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09472" y="4903275"/>
            <a:ext cx="5258812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Шулаков Денис Юрьевич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зав. лабораторией природной и </a:t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техногенной сейсмичности,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к.т.н.</a:t>
            </a: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«ГИ </a:t>
            </a:r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</a:rPr>
              <a:t>УрО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РАН», г. Перм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ь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88640"/>
            <a:ext cx="4836040" cy="154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62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141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Положение эпицентра Катав-Ивановского землетрясения </a:t>
            </a:r>
            <a:b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 данным разных агентств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00" y="864000"/>
            <a:ext cx="7200000" cy="5929067"/>
          </a:xfrm>
        </p:spPr>
      </p:pic>
    </p:spTree>
    <p:extLst>
      <p:ext uri="{BB962C8B-B14F-4D97-AF65-F5344CB8AC3E}">
        <p14:creationId xmlns:p14="http://schemas.microsoft.com/office/powerpoint/2010/main" val="70673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141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Размещение временных сейсмических станций </a:t>
            </a:r>
            <a:b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районе эпицентра землетрясения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00" y="864000"/>
            <a:ext cx="7200000" cy="592906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861048"/>
            <a:ext cx="3620656" cy="2715492"/>
          </a:xfrm>
          <a:prstGeom prst="rect">
            <a:avLst/>
          </a:prstGeom>
          <a:ln w="28575">
            <a:solidFill>
              <a:schemeClr val="bg2">
                <a:lumMod val="75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7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8" t="7960" r="26567" b="9453"/>
          <a:stretch/>
        </p:blipFill>
        <p:spPr>
          <a:xfrm>
            <a:off x="6148377" y="814194"/>
            <a:ext cx="2468307" cy="2885486"/>
          </a:xfrm>
          <a:prstGeom prst="rect">
            <a:avLst/>
          </a:prstGeom>
          <a:ln w="28575">
            <a:solidFill>
              <a:schemeClr val="bg2">
                <a:lumMod val="75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7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766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141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Афтершоки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записанные временной сетью </a:t>
            </a:r>
            <a:b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течение 2 суток (6 – 8 сентября 2018 г.)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00" y="864000"/>
            <a:ext cx="7200800" cy="5929726"/>
          </a:xfrm>
        </p:spPr>
      </p:pic>
    </p:spTree>
    <p:extLst>
      <p:ext uri="{BB962C8B-B14F-4D97-AF65-F5344CB8AC3E}">
        <p14:creationId xmlns:p14="http://schemas.microsoft.com/office/powerpoint/2010/main" val="62599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72008" y="405825"/>
            <a:ext cx="9324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25000"/>
                  </a:schemeClr>
                </a:solidFill>
              </a:rPr>
              <a:t>Макросейсмическое обследование</a:t>
            </a:r>
            <a:endParaRPr lang="ru-RU" sz="2800" b="1" dirty="0">
              <a:solidFill>
                <a:schemeClr val="accent1">
                  <a:lumMod val="2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7" y="1268760"/>
            <a:ext cx="6144683" cy="4608512"/>
          </a:xfrm>
          <a:prstGeom prst="rect">
            <a:avLst/>
          </a:prstGeom>
          <a:ln w="28575">
            <a:solidFill>
              <a:schemeClr val="bg2">
                <a:lumMod val="75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6300192" y="1341923"/>
            <a:ext cx="2771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b="1" i="1" dirty="0" smtClean="0">
                <a:solidFill>
                  <a:schemeClr val="accent1">
                    <a:lumMod val="25000"/>
                  </a:schemeClr>
                </a:solidFill>
              </a:rPr>
              <a:t>14 населенных </a:t>
            </a:r>
            <a:r>
              <a:rPr lang="ru-RU" sz="1800" b="1" i="1" dirty="0" smtClean="0">
                <a:solidFill>
                  <a:schemeClr val="accent1">
                    <a:lumMod val="25000"/>
                  </a:schemeClr>
                </a:solidFill>
              </a:rPr>
              <a:t>пунктов в радиусе </a:t>
            </a:r>
            <a:br>
              <a:rPr lang="ru-RU" sz="1800" b="1" i="1" dirty="0" smtClean="0">
                <a:solidFill>
                  <a:schemeClr val="accent1">
                    <a:lumMod val="2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1">
                    <a:lumMod val="25000"/>
                  </a:schemeClr>
                </a:solidFill>
              </a:rPr>
              <a:t>80 км</a:t>
            </a:r>
            <a:br>
              <a:rPr lang="ru-RU" sz="1800" b="1" i="1" dirty="0" smtClean="0">
                <a:solidFill>
                  <a:schemeClr val="accent1">
                    <a:lumMod val="25000"/>
                  </a:schemeClr>
                </a:solidFill>
              </a:rPr>
            </a:br>
            <a:endParaRPr lang="ru-RU" sz="1800" b="1" i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b="1" i="1" dirty="0" smtClean="0">
                <a:solidFill>
                  <a:schemeClr val="accent1">
                    <a:lumMod val="25000"/>
                  </a:schemeClr>
                </a:solidFill>
              </a:rPr>
              <a:t>Более 200 </a:t>
            </a:r>
            <a:r>
              <a:rPr lang="ru-RU" sz="1800" b="1" i="1" dirty="0" smtClean="0">
                <a:solidFill>
                  <a:schemeClr val="accent1">
                    <a:lumMod val="25000"/>
                  </a:schemeClr>
                </a:solidFill>
              </a:rPr>
              <a:t>уникальных</a:t>
            </a:r>
            <a:r>
              <a:rPr lang="ru-RU" sz="1800" b="1" i="1" dirty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800" b="1" i="1" dirty="0" smtClean="0">
                <a:solidFill>
                  <a:schemeClr val="accent1">
                    <a:lumMod val="25000"/>
                  </a:schemeClr>
                </a:solidFill>
              </a:rPr>
              <a:t>анкет</a:t>
            </a:r>
            <a:br>
              <a:rPr lang="ru-RU" sz="1800" b="1" i="1" dirty="0" smtClean="0">
                <a:solidFill>
                  <a:schemeClr val="accent1">
                    <a:lumMod val="25000"/>
                  </a:schemeClr>
                </a:solidFill>
              </a:rPr>
            </a:br>
            <a:endParaRPr lang="ru-RU" sz="1800" b="1" i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b="1" i="1" dirty="0" smtClean="0">
                <a:solidFill>
                  <a:schemeClr val="accent1">
                    <a:lumMod val="25000"/>
                  </a:schemeClr>
                </a:solidFill>
              </a:rPr>
              <a:t>Интегрально более 500 </a:t>
            </a:r>
            <a:r>
              <a:rPr lang="ru-RU" sz="1800" b="1" i="1" dirty="0" smtClean="0">
                <a:solidFill>
                  <a:schemeClr val="accent1">
                    <a:lumMod val="25000"/>
                  </a:schemeClr>
                </a:solidFill>
              </a:rPr>
              <a:t>отзывов</a:t>
            </a:r>
            <a:br>
              <a:rPr lang="ru-RU" sz="1800" b="1" i="1" dirty="0" smtClean="0">
                <a:solidFill>
                  <a:schemeClr val="accent1">
                    <a:lumMod val="25000"/>
                  </a:schemeClr>
                </a:solidFill>
              </a:rPr>
            </a:br>
            <a:endParaRPr lang="ru-RU" sz="1800" b="1" i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b="1" i="1" dirty="0" smtClean="0">
                <a:solidFill>
                  <a:schemeClr val="accent1">
                    <a:lumMod val="25000"/>
                  </a:schemeClr>
                </a:solidFill>
              </a:rPr>
              <a:t>Более 10 интервью федеральным, региональным и местным СМИ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-36512" y="5949280"/>
            <a:ext cx="64327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25000"/>
                  </a:schemeClr>
                </a:solidFill>
              </a:rPr>
              <a:t>Сбор макросейсмических данных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25000"/>
                  </a:schemeClr>
                </a:solidFill>
              </a:rPr>
              <a:t>Поселок Верх-Катав </a:t>
            </a:r>
            <a:endParaRPr lang="ru-RU" sz="2000" dirty="0">
              <a:solidFill>
                <a:schemeClr val="accent1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34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1419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Карта макросейсмического поля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5" name="Picture 3" descr="Рис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58473"/>
            <a:ext cx="6480720" cy="6054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810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1419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Динамика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афтершоковой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активности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99370"/>
            <a:ext cx="8928992" cy="5939010"/>
          </a:xfrm>
        </p:spPr>
      </p:pic>
    </p:spTree>
    <p:extLst>
      <p:ext uri="{BB962C8B-B14F-4D97-AF65-F5344CB8AC3E}">
        <p14:creationId xmlns:p14="http://schemas.microsoft.com/office/powerpoint/2010/main" val="99230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814194"/>
            <a:ext cx="7200800" cy="5929726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141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Предлагаемая схема локальной сети </a:t>
            </a:r>
            <a:b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сейсмологического мониторинга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635" y="4252619"/>
            <a:ext cx="936104" cy="9361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134" y="1937853"/>
            <a:ext cx="936104" cy="9361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715427"/>
            <a:ext cx="720080" cy="7200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5373216"/>
            <a:ext cx="72008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17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Основные задачи локальной мониторинговой системы: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Регистрация сейсмической активности в очаговой зоне землетрясения и анализ ее динамики</a:t>
            </a:r>
          </a:p>
          <a:p>
            <a:r>
              <a:rPr lang="ru-RU" dirty="0" smtClean="0"/>
              <a:t>Оперативное информирование представителей муниципальных и областных органов власти, ГО и ЧС о параметрах произошедших ощутимых землетрясений</a:t>
            </a:r>
          </a:p>
          <a:p>
            <a:r>
              <a:rPr lang="ru-RU" dirty="0" smtClean="0"/>
              <a:t>Установление параметров очага землетрясения, его связи с геологическими и тектоническими структурами, использование этой информации для корректировки оценки сейсмической опасности территории региона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128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09398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76056" y="0"/>
            <a:ext cx="4067944" cy="148478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Регистрационные возможности Уральской сейсмической сети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98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Информационный сайт с основными результатами сейсмологического мониторинга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592" y="1124744"/>
            <a:ext cx="7092788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84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66024"/>
            <a:ext cx="9144000" cy="8141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Карта эпицентров землетрясений, </a:t>
            </a:r>
            <a:b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произошедших в 2003-2011 гг.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" y="1312266"/>
            <a:ext cx="9288532" cy="4925046"/>
          </a:xfrm>
        </p:spPr>
      </p:pic>
    </p:spTree>
    <p:extLst>
      <p:ext uri="{BB962C8B-B14F-4D97-AF65-F5344CB8AC3E}">
        <p14:creationId xmlns:p14="http://schemas.microsoft.com/office/powerpoint/2010/main" val="381420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0095" y="1052736"/>
            <a:ext cx="5292080" cy="511256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0609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Еженедельная информационная </a:t>
            </a:r>
            <a:r>
              <a:rPr lang="en-US" sz="2400" b="1" dirty="0" smtClean="0"/>
              <a:t>e-mail </a:t>
            </a:r>
            <a:r>
              <a:rPr lang="ru-RU" sz="2400" b="1" dirty="0" smtClean="0"/>
              <a:t>рассылка </a:t>
            </a:r>
            <a:br>
              <a:rPr lang="ru-RU" sz="2400" b="1" dirty="0" smtClean="0"/>
            </a:br>
            <a:r>
              <a:rPr lang="ru-RU" sz="2400" b="1" dirty="0" smtClean="0"/>
              <a:t>и оперативное оповещение заинтересованных специалистов</a:t>
            </a:r>
            <a:endParaRPr lang="ru-RU" sz="2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695" y="1196752"/>
            <a:ext cx="5211807" cy="11521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39" y="2348880"/>
            <a:ext cx="4251702" cy="36724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52736"/>
            <a:ext cx="3612299" cy="51125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333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41048" y="0"/>
            <a:ext cx="7733912" cy="70173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rgbClr val="DF7603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Благодарю за внимание!</a:t>
            </a:r>
          </a:p>
          <a:p>
            <a:pPr algn="ctr"/>
            <a:endParaRPr lang="ru-RU" sz="5400" b="1" dirty="0" smtClean="0">
              <a:ln w="22225">
                <a:solidFill>
                  <a:srgbClr val="DF7603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sz="5400" b="1" dirty="0">
              <a:ln w="22225">
                <a:solidFill>
                  <a:srgbClr val="DF7603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sz="5400" b="1" dirty="0" smtClean="0">
              <a:ln w="22225">
                <a:solidFill>
                  <a:srgbClr val="DF7603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sz="5400" b="1" dirty="0">
              <a:ln w="22225">
                <a:solidFill>
                  <a:srgbClr val="DF7603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sz="5400" b="1" dirty="0" smtClean="0">
              <a:ln w="22225">
                <a:solidFill>
                  <a:srgbClr val="DF7603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sz="900" b="1" dirty="0" smtClean="0">
              <a:ln w="22225">
                <a:solidFill>
                  <a:srgbClr val="DF7603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sz="900" b="1" dirty="0">
              <a:ln w="22225">
                <a:solidFill>
                  <a:srgbClr val="DF7603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sz="900" b="1" dirty="0" smtClean="0">
              <a:ln w="22225">
                <a:solidFill>
                  <a:srgbClr val="DF7603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sz="900" b="1" dirty="0">
              <a:ln w="22225">
                <a:solidFill>
                  <a:srgbClr val="DF7603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sz="900" b="1" dirty="0" smtClean="0">
              <a:ln w="22225">
                <a:solidFill>
                  <a:srgbClr val="DF7603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sz="900" b="1" dirty="0">
              <a:ln w="22225">
                <a:solidFill>
                  <a:srgbClr val="DF7603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sz="900" b="1" dirty="0" smtClean="0">
              <a:ln w="22225">
                <a:solidFill>
                  <a:srgbClr val="DF7603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sz="900" b="1" dirty="0" smtClean="0">
              <a:ln w="22225">
                <a:solidFill>
                  <a:srgbClr val="DF7603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ru-RU" sz="5400" b="1" cap="none" spc="0" dirty="0" smtClean="0">
                <a:ln w="22225">
                  <a:solidFill>
                    <a:srgbClr val="DF7603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Вопросы?</a:t>
            </a:r>
            <a:endParaRPr lang="ru-RU" sz="5400" b="1" cap="none" spc="0" dirty="0">
              <a:ln w="22225">
                <a:solidFill>
                  <a:srgbClr val="DF7603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pic>
        <p:nvPicPr>
          <p:cNvPr id="6" name="Рисунок 5" descr="C:\Users\Artem\Desktop\GI201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t="34" r="-3" b="4936"/>
          <a:stretch>
            <a:fillRect/>
          </a:stretch>
        </p:blipFill>
        <p:spPr bwMode="auto">
          <a:xfrm>
            <a:off x="611560" y="1058159"/>
            <a:ext cx="7992888" cy="505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386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Карта общего сейсмического районирования </a:t>
            </a:r>
            <a:br>
              <a:rPr lang="ru-RU" sz="2800" b="1" dirty="0" smtClean="0"/>
            </a:br>
            <a:r>
              <a:rPr lang="ru-RU" sz="2800" b="1" dirty="0" smtClean="0"/>
              <a:t>территории России</a:t>
            </a:r>
            <a:endParaRPr lang="ru-RU" sz="2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9" b="4166"/>
          <a:stretch/>
        </p:blipFill>
        <p:spPr>
          <a:xfrm>
            <a:off x="0" y="1168233"/>
            <a:ext cx="9119386" cy="5069079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88840"/>
            <a:ext cx="4104456" cy="4794667"/>
          </a:xfrm>
          <a:prstGeom prst="rect">
            <a:avLst/>
          </a:prstGeom>
          <a:effectLst>
            <a:outerShdw blurRad="50800" dist="76200" dir="2640000" algn="t" rotWithShape="0">
              <a:prstClr val="black">
                <a:alpha val="64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9144" y="5053784"/>
            <a:ext cx="3851921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50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Катав-</a:t>
            </a:r>
            <a:r>
              <a:rPr lang="ru-RU" sz="2800" b="1" cap="none" spc="50" dirty="0" err="1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Ивановск</a:t>
            </a:r>
            <a:r>
              <a:rPr lang="ru-RU" sz="2800" b="1" cap="none" spc="50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:</a:t>
            </a:r>
            <a:br>
              <a:rPr lang="ru-RU" sz="2800" b="1" cap="none" spc="50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</a:br>
            <a:r>
              <a:rPr lang="ru-RU" sz="2800" b="1" cap="none" spc="50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6 баллов </a:t>
            </a:r>
            <a:br>
              <a:rPr lang="ru-RU" sz="2800" b="1" cap="none" spc="50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</a:br>
            <a:r>
              <a:rPr lang="ru-RU" sz="2800" b="1" cap="none" spc="50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1 раз в 5 000 лет</a:t>
            </a:r>
            <a:endParaRPr lang="ru-RU" sz="2800" b="1" cap="none" spc="50" dirty="0">
              <a:ln w="19050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763688" y="4565635"/>
            <a:ext cx="360040" cy="36004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>
            <a:glow rad="63500">
              <a:srgbClr val="FFFFFF">
                <a:alpha val="76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38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09398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76056" y="0"/>
            <a:ext cx="4067944" cy="148478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Регистрационные возможности Уральской сейсмической сети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4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09398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76056" y="0"/>
            <a:ext cx="4067944" cy="148478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Регистрационные возможности Уральской сейсмической сети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24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2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Региональная сейсмическая станция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6" r="9695" b="7090"/>
          <a:stretch/>
        </p:blipFill>
        <p:spPr>
          <a:xfrm>
            <a:off x="222243" y="1700808"/>
            <a:ext cx="3349220" cy="4248472"/>
          </a:xfrm>
        </p:spPr>
      </p:pic>
      <p:sp>
        <p:nvSpPr>
          <p:cNvPr id="6" name="TextBox 5"/>
          <p:cNvSpPr txBox="1"/>
          <p:nvPr/>
        </p:nvSpPr>
        <p:spPr>
          <a:xfrm>
            <a:off x="443057" y="1221849"/>
            <a:ext cx="29075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Регистрирующий модуль</a:t>
            </a:r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933607"/>
            <a:ext cx="2740192" cy="20551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45398" y="1221849"/>
            <a:ext cx="2459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Бункер для датчиков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3" y="4300399"/>
            <a:ext cx="2740191" cy="20551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254837"/>
            <a:ext cx="2592288" cy="348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06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40074" y="2132856"/>
            <a:ext cx="4067944" cy="14847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Землетрясения на территории Уральского региона </a:t>
            </a:r>
            <a:b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 1788 по 2017 гг.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31812"/>
            <a:ext cx="5180233" cy="7161212"/>
          </a:xfrm>
        </p:spPr>
      </p:pic>
    </p:spTree>
    <p:extLst>
      <p:ext uri="{BB962C8B-B14F-4D97-AF65-F5344CB8AC3E}">
        <p14:creationId xmlns:p14="http://schemas.microsoft.com/office/powerpoint/2010/main" val="244032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7"/>
          <p:cNvSpPr>
            <a:spLocks noGrp="1" noChangeArrowheads="1"/>
          </p:cNvSpPr>
          <p:nvPr>
            <p:ph type="title"/>
          </p:nvPr>
        </p:nvSpPr>
        <p:spPr>
          <a:xfrm>
            <a:off x="23322" y="764704"/>
            <a:ext cx="9108504" cy="4318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сильные землетрясения Урала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9142" y="1916832"/>
            <a:ext cx="7776864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200" b="1" i="1" dirty="0" err="1" smtClean="0">
                <a:solidFill>
                  <a:schemeClr val="accent1">
                    <a:lumMod val="75000"/>
                  </a:schemeClr>
                </a:solidFill>
              </a:rPr>
              <a:t>Насадкинское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200" b="1" i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</a:rPr>
              <a:t>Пермь) – 1798 год, </a:t>
            </a:r>
            <a:r>
              <a:rPr lang="en-US" sz="2200" b="1" i="1" dirty="0" smtClean="0">
                <a:solidFill>
                  <a:schemeClr val="accent1">
                    <a:lumMod val="75000"/>
                  </a:schemeClr>
                </a:solidFill>
              </a:rPr>
              <a:t>M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</a:rPr>
              <a:t>=</a:t>
            </a:r>
            <a:r>
              <a:rPr lang="en-US" sz="2200" b="1" i="1" dirty="0" smtClean="0">
                <a:solidFill>
                  <a:schemeClr val="accent1">
                    <a:lumMod val="75000"/>
                  </a:schemeClr>
                </a:solidFill>
              </a:rPr>
              <a:t>5.5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</a:rPr>
              <a:t>,	6 баллов</a:t>
            </a:r>
            <a:endParaRPr lang="ru-RU" sz="22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200" b="1" i="1" dirty="0" err="1" smtClean="0">
                <a:solidFill>
                  <a:schemeClr val="accent1">
                    <a:lumMod val="25000"/>
                  </a:schemeClr>
                </a:solidFill>
              </a:rPr>
              <a:t>Билимбаевское</a:t>
            </a:r>
            <a:r>
              <a:rPr lang="ru-RU" sz="2200" b="1" i="1" dirty="0" smtClean="0">
                <a:solidFill>
                  <a:schemeClr val="accent1">
                    <a:lumMod val="25000"/>
                  </a:schemeClr>
                </a:solidFill>
              </a:rPr>
              <a:t>  </a:t>
            </a:r>
            <a:r>
              <a:rPr lang="ru-RU" sz="2200" b="1" i="1" dirty="0" smtClean="0">
                <a:solidFill>
                  <a:schemeClr val="accent1">
                    <a:lumMod val="25000"/>
                  </a:schemeClr>
                </a:solidFill>
              </a:rPr>
              <a:t>– 1914 </a:t>
            </a:r>
            <a:r>
              <a:rPr lang="ru-RU" sz="2200" b="1" i="1" dirty="0">
                <a:solidFill>
                  <a:schemeClr val="accent1">
                    <a:lumMod val="25000"/>
                  </a:schemeClr>
                </a:solidFill>
              </a:rPr>
              <a:t>год, </a:t>
            </a:r>
            <a:r>
              <a:rPr lang="en-US" sz="2200" b="1" i="1" dirty="0" smtClean="0">
                <a:solidFill>
                  <a:schemeClr val="accent1">
                    <a:lumMod val="25000"/>
                  </a:schemeClr>
                </a:solidFill>
              </a:rPr>
              <a:t>M</a:t>
            </a:r>
            <a:r>
              <a:rPr lang="ru-RU" sz="2200" b="1" i="1" dirty="0" smtClean="0">
                <a:solidFill>
                  <a:schemeClr val="accent1">
                    <a:lumMod val="25000"/>
                  </a:schemeClr>
                </a:solidFill>
              </a:rPr>
              <a:t>=</a:t>
            </a:r>
            <a:r>
              <a:rPr lang="en-US" sz="2200" b="1" i="1" dirty="0" smtClean="0">
                <a:solidFill>
                  <a:schemeClr val="accent1">
                    <a:lumMod val="25000"/>
                  </a:schemeClr>
                </a:solidFill>
              </a:rPr>
              <a:t>5.</a:t>
            </a:r>
            <a:r>
              <a:rPr lang="ru-RU" sz="2200" b="1" i="1" dirty="0" smtClean="0">
                <a:solidFill>
                  <a:schemeClr val="accent1">
                    <a:lumMod val="25000"/>
                  </a:schemeClr>
                </a:solidFill>
              </a:rPr>
              <a:t>0,		6.5 баллов</a:t>
            </a:r>
            <a:endParaRPr lang="ru-RU" sz="2200" b="1" i="1" dirty="0">
              <a:solidFill>
                <a:schemeClr val="accent1">
                  <a:lumMod val="2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200" b="1" i="1" dirty="0" smtClean="0">
                <a:solidFill>
                  <a:schemeClr val="accent1">
                    <a:lumMod val="25000"/>
                  </a:schemeClr>
                </a:solidFill>
              </a:rPr>
              <a:t>Качканарское  – 2010 год, </a:t>
            </a:r>
            <a:r>
              <a:rPr lang="en-US" sz="2200" b="1" i="1" dirty="0" smtClean="0">
                <a:solidFill>
                  <a:schemeClr val="accent1">
                    <a:lumMod val="25000"/>
                  </a:schemeClr>
                </a:solidFill>
              </a:rPr>
              <a:t>M</a:t>
            </a:r>
            <a:r>
              <a:rPr lang="en-US" sz="2800" b="1" i="1" baseline="-25000" dirty="0" smtClean="0">
                <a:solidFill>
                  <a:schemeClr val="accent1">
                    <a:lumMod val="25000"/>
                  </a:schemeClr>
                </a:solidFill>
              </a:rPr>
              <a:t>L</a:t>
            </a:r>
            <a:r>
              <a:rPr lang="en-US" sz="2200" b="1" i="1" dirty="0" smtClean="0">
                <a:solidFill>
                  <a:schemeClr val="accent1">
                    <a:lumMod val="25000"/>
                  </a:schemeClr>
                </a:solidFill>
              </a:rPr>
              <a:t>=</a:t>
            </a:r>
            <a:r>
              <a:rPr lang="ru-RU" sz="2200" b="1" i="1" dirty="0" smtClean="0">
                <a:solidFill>
                  <a:schemeClr val="accent1">
                    <a:lumMod val="25000"/>
                  </a:schemeClr>
                </a:solidFill>
              </a:rPr>
              <a:t>4</a:t>
            </a:r>
            <a:r>
              <a:rPr lang="en-US" sz="2200" b="1" i="1" dirty="0" smtClean="0">
                <a:solidFill>
                  <a:schemeClr val="accent1">
                    <a:lumMod val="25000"/>
                  </a:schemeClr>
                </a:solidFill>
              </a:rPr>
              <a:t>.</a:t>
            </a:r>
            <a:r>
              <a:rPr lang="ru-RU" sz="2200" b="1" i="1" dirty="0" smtClean="0">
                <a:solidFill>
                  <a:schemeClr val="accent1">
                    <a:lumMod val="25000"/>
                  </a:schemeClr>
                </a:solidFill>
              </a:rPr>
              <a:t>4,   	5 баллов</a:t>
            </a:r>
            <a:endParaRPr lang="ru-RU" sz="2200" b="1" i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200" b="1" i="1" dirty="0" smtClean="0">
                <a:solidFill>
                  <a:schemeClr val="accent1">
                    <a:lumMod val="25000"/>
                  </a:schemeClr>
                </a:solidFill>
              </a:rPr>
              <a:t>Среднеуральское  </a:t>
            </a:r>
            <a:r>
              <a:rPr lang="ru-RU" sz="2200" b="1" i="1" dirty="0">
                <a:solidFill>
                  <a:schemeClr val="accent1">
                    <a:lumMod val="25000"/>
                  </a:schemeClr>
                </a:solidFill>
              </a:rPr>
              <a:t>– </a:t>
            </a:r>
            <a:r>
              <a:rPr lang="ru-RU" sz="2200" b="1" i="1" dirty="0" smtClean="0">
                <a:solidFill>
                  <a:schemeClr val="accent1">
                    <a:lumMod val="25000"/>
                  </a:schemeClr>
                </a:solidFill>
              </a:rPr>
              <a:t>2015 </a:t>
            </a:r>
            <a:r>
              <a:rPr lang="ru-RU" sz="2200" b="1" i="1" dirty="0">
                <a:solidFill>
                  <a:schemeClr val="accent1">
                    <a:lumMod val="25000"/>
                  </a:schemeClr>
                </a:solidFill>
              </a:rPr>
              <a:t>год, </a:t>
            </a:r>
            <a:r>
              <a:rPr lang="en-US" sz="2200" b="1" i="1" dirty="0">
                <a:solidFill>
                  <a:schemeClr val="accent1">
                    <a:lumMod val="25000"/>
                  </a:schemeClr>
                </a:solidFill>
              </a:rPr>
              <a:t>M</a:t>
            </a:r>
            <a:r>
              <a:rPr lang="en-US" sz="2800" b="1" i="1" baseline="-25000" dirty="0">
                <a:solidFill>
                  <a:schemeClr val="accent1">
                    <a:lumMod val="25000"/>
                  </a:schemeClr>
                </a:solidFill>
              </a:rPr>
              <a:t>L</a:t>
            </a:r>
            <a:r>
              <a:rPr lang="en-US" sz="2200" b="1" i="1" dirty="0">
                <a:solidFill>
                  <a:schemeClr val="accent1">
                    <a:lumMod val="25000"/>
                  </a:schemeClr>
                </a:solidFill>
              </a:rPr>
              <a:t>=</a:t>
            </a:r>
            <a:r>
              <a:rPr lang="ru-RU" sz="2200" b="1" i="1" dirty="0">
                <a:solidFill>
                  <a:schemeClr val="accent1">
                    <a:lumMod val="25000"/>
                  </a:schemeClr>
                </a:solidFill>
              </a:rPr>
              <a:t>4</a:t>
            </a:r>
            <a:r>
              <a:rPr lang="en-US" sz="2200" b="1" i="1" dirty="0" smtClean="0">
                <a:solidFill>
                  <a:schemeClr val="accent1">
                    <a:lumMod val="25000"/>
                  </a:schemeClr>
                </a:solidFill>
              </a:rPr>
              <a:t>.7</a:t>
            </a:r>
            <a:r>
              <a:rPr lang="ru-RU" sz="2200" b="1" i="1" dirty="0" smtClean="0">
                <a:solidFill>
                  <a:schemeClr val="accent1">
                    <a:lumMod val="25000"/>
                  </a:schemeClr>
                </a:solidFill>
              </a:rPr>
              <a:t>,	5 </a:t>
            </a:r>
            <a:r>
              <a:rPr lang="ru-RU" sz="2200" b="1" i="1" dirty="0">
                <a:solidFill>
                  <a:schemeClr val="accent1">
                    <a:lumMod val="25000"/>
                  </a:schemeClr>
                </a:solidFill>
              </a:rPr>
              <a:t>баллов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200" b="1" i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2200" b="1" i="1" dirty="0" smtClean="0">
                <a:solidFill>
                  <a:schemeClr val="accent1">
                    <a:lumMod val="25000"/>
                  </a:schemeClr>
                </a:solidFill>
              </a:rPr>
              <a:t>Катав-Ивановское  </a:t>
            </a:r>
            <a:r>
              <a:rPr lang="ru-RU" sz="2200" b="1" i="1" dirty="0">
                <a:solidFill>
                  <a:schemeClr val="accent1">
                    <a:lumMod val="25000"/>
                  </a:schemeClr>
                </a:solidFill>
              </a:rPr>
              <a:t>– </a:t>
            </a:r>
            <a:r>
              <a:rPr lang="ru-RU" sz="2200" b="1" i="1" dirty="0" smtClean="0">
                <a:solidFill>
                  <a:schemeClr val="accent1">
                    <a:lumMod val="25000"/>
                  </a:schemeClr>
                </a:solidFill>
              </a:rPr>
              <a:t>2018 </a:t>
            </a:r>
            <a:r>
              <a:rPr lang="ru-RU" sz="2200" b="1" i="1" dirty="0">
                <a:solidFill>
                  <a:schemeClr val="accent1">
                    <a:lumMod val="25000"/>
                  </a:schemeClr>
                </a:solidFill>
              </a:rPr>
              <a:t>год, </a:t>
            </a:r>
            <a:r>
              <a:rPr lang="en-US" sz="2200" b="1" i="1" dirty="0">
                <a:solidFill>
                  <a:schemeClr val="accent1">
                    <a:lumMod val="25000"/>
                  </a:schemeClr>
                </a:solidFill>
              </a:rPr>
              <a:t>M</a:t>
            </a:r>
            <a:r>
              <a:rPr lang="en-US" sz="3200" b="1" i="1" baseline="-25000" dirty="0">
                <a:solidFill>
                  <a:schemeClr val="accent1">
                    <a:lumMod val="25000"/>
                  </a:schemeClr>
                </a:solidFill>
              </a:rPr>
              <a:t>b</a:t>
            </a:r>
            <a:r>
              <a:rPr lang="en-US" sz="2200" b="1" i="1" dirty="0">
                <a:solidFill>
                  <a:schemeClr val="accent1">
                    <a:lumMod val="25000"/>
                  </a:schemeClr>
                </a:solidFill>
              </a:rPr>
              <a:t>=</a:t>
            </a:r>
            <a:r>
              <a:rPr lang="ru-RU" sz="2200" b="1" i="1" dirty="0">
                <a:solidFill>
                  <a:schemeClr val="accent1">
                    <a:lumMod val="25000"/>
                  </a:schemeClr>
                </a:solidFill>
              </a:rPr>
              <a:t>5</a:t>
            </a:r>
            <a:r>
              <a:rPr lang="en-US" sz="2200" b="1" i="1" dirty="0" smtClean="0">
                <a:solidFill>
                  <a:schemeClr val="accent1">
                    <a:lumMod val="25000"/>
                  </a:schemeClr>
                </a:solidFill>
              </a:rPr>
              <a:t>.</a:t>
            </a:r>
            <a:r>
              <a:rPr lang="ru-RU" sz="2200" b="1" i="1" dirty="0" smtClean="0">
                <a:solidFill>
                  <a:schemeClr val="accent1">
                    <a:lumMod val="25000"/>
                  </a:schemeClr>
                </a:solidFill>
              </a:rPr>
              <a:t>4,	6 баллов</a:t>
            </a:r>
            <a:endParaRPr lang="ru-RU" sz="2200" b="1" i="1" dirty="0">
              <a:solidFill>
                <a:schemeClr val="accent1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51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8141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Катав-Ивановское землетрясение 5 сентября 2018 г.</a:t>
            </a:r>
            <a:br>
              <a:rPr lang="ru-RU" sz="27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Магнитуда </a:t>
            </a:r>
            <a:r>
              <a:rPr lang="en-US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2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=5.4, </a:t>
            </a: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интенсивность в эпицентре </a:t>
            </a:r>
            <a:r>
              <a:rPr lang="en-US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2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=6 </a:t>
            </a: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баллов</a:t>
            </a:r>
            <a:endParaRPr lang="ru-RU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772816"/>
            <a:ext cx="4421539" cy="29523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717032"/>
            <a:ext cx="4275588" cy="30601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694537" y="1773636"/>
            <a:ext cx="3888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Зарегистрировано более чем 600 сейсмическими станциями по всему Земному шару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259632" y="5877272"/>
            <a:ext cx="34349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/>
              <a:t>Сейсмограммы 5 ближайших </a:t>
            </a:r>
            <a:br>
              <a:rPr lang="ru-RU" sz="2000" dirty="0" smtClean="0"/>
            </a:br>
            <a:r>
              <a:rPr lang="ru-RU" sz="2000" dirty="0" smtClean="0"/>
              <a:t>станций глобальной сети: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5089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BEBE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BEBE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BEBE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7855</TotalTime>
  <Words>208</Words>
  <Application>Microsoft Office PowerPoint</Application>
  <PresentationFormat>Экран (4:3)</PresentationFormat>
  <Paragraphs>71</Paragraphs>
  <Slides>21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Arial Black</vt:lpstr>
      <vt:lpstr>Calibri</vt:lpstr>
      <vt:lpstr>Wingdings</vt:lpstr>
      <vt:lpstr>Тема Office</vt:lpstr>
      <vt:lpstr>Сейсмический мониторинг  территории Уральского региона</vt:lpstr>
      <vt:lpstr>Карта эпицентров землетрясений,  произошедших в 2003-2011 гг.</vt:lpstr>
      <vt:lpstr>Карта общего сейсмического районирования  территории России</vt:lpstr>
      <vt:lpstr>Регистрационные возможности Уральской сейсмической сети</vt:lpstr>
      <vt:lpstr>Регистрационные возможности Уральской сейсмической сети</vt:lpstr>
      <vt:lpstr>Региональная сейсмическая станция</vt:lpstr>
      <vt:lpstr>Землетрясения на территории Уральского региона  с 1788 по 2017 гг.</vt:lpstr>
      <vt:lpstr>Наиболее сильные землетрясения Урала</vt:lpstr>
      <vt:lpstr>Катав-Ивановское землетрясение 5 сентября 2018 г.  Магнитуда Mb=5.4, интенсивность в эпицентре I0=6 баллов</vt:lpstr>
      <vt:lpstr>Положение эпицентра Катав-Ивановского землетрясения  по данным разных агентств</vt:lpstr>
      <vt:lpstr>Размещение временных сейсмических станций  в районе эпицентра землетрясения</vt:lpstr>
      <vt:lpstr>Афтершоки, записанные временной сетью  в течение 2 суток (6 – 8 сентября 2018 г.)</vt:lpstr>
      <vt:lpstr>Презентация PowerPoint</vt:lpstr>
      <vt:lpstr>Карта макросейсмического поля</vt:lpstr>
      <vt:lpstr>Динамика афтершоковой активности</vt:lpstr>
      <vt:lpstr>Предлагаемая схема локальной сети  сейсмологического мониторинга</vt:lpstr>
      <vt:lpstr>Основные задачи локальной мониторинговой системы:</vt:lpstr>
      <vt:lpstr>Регистрационные возможности Уральской сейсмической сети</vt:lpstr>
      <vt:lpstr>Информационный сайт с основными результатами сейсмологического мониторинга</vt:lpstr>
      <vt:lpstr>Еженедельная информационная e-mail рассылка  и оперативное оповещение заинтересованных специалистов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dr</dc:creator>
  <cp:lastModifiedBy>Some</cp:lastModifiedBy>
  <cp:revision>199</cp:revision>
  <cp:lastPrinted>2018-10-09T13:45:44Z</cp:lastPrinted>
  <dcterms:created xsi:type="dcterms:W3CDTF">2015-10-06T10:49:46Z</dcterms:created>
  <dcterms:modified xsi:type="dcterms:W3CDTF">2018-10-09T13:58:30Z</dcterms:modified>
</cp:coreProperties>
</file>